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3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C70B6-2D50-410F-AEA4-55DD689118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48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7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2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2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1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C742-8E43-483F-AD62-23247CE3860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B9A9-04BA-4851-8866-70227971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6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198438"/>
            <a:ext cx="89408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Empirical Formulas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Calculate the empirical formula of a compound from its composition data.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Determine the mole ratio of each element from the mass to determine the formula of radium oxide, </a:t>
            </a:r>
            <a:r>
              <a:rPr lang="en-US" altLang="en-US" dirty="0" err="1" smtClean="0"/>
              <a:t>Ra</a:t>
            </a:r>
            <a:r>
              <a:rPr lang="en-US" altLang="en-US" baseline="-25000" dirty="0" err="1" smtClean="0"/>
              <a:t>?</a:t>
            </a:r>
            <a:r>
              <a:rPr lang="en-US" altLang="en-US" dirty="0" err="1" smtClean="0"/>
              <a:t>O</a:t>
            </a:r>
            <a:r>
              <a:rPr lang="en-US" altLang="en-US" baseline="-25000" dirty="0" smtClean="0"/>
              <a:t>?</a:t>
            </a:r>
            <a:r>
              <a:rPr lang="en-US" alt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A 1.640 g sample of </a:t>
            </a:r>
            <a:r>
              <a:rPr lang="en-US" altLang="en-US" dirty="0" smtClean="0"/>
              <a:t>radium (Ra) </a:t>
            </a:r>
            <a:r>
              <a:rPr lang="en-US" altLang="en-US" dirty="0" smtClean="0"/>
              <a:t>metal was heated to produce 1.755 g of radium </a:t>
            </a:r>
            <a:r>
              <a:rPr lang="en-US" altLang="en-US" dirty="0"/>
              <a:t>oxide (</a:t>
            </a:r>
            <a:r>
              <a:rPr lang="en-US" altLang="en-US" dirty="0" err="1"/>
              <a:t>Ra</a:t>
            </a:r>
            <a:r>
              <a:rPr lang="en-US" altLang="en-US" baseline="-25000" dirty="0" err="1"/>
              <a:t>?</a:t>
            </a:r>
            <a:r>
              <a:rPr lang="en-US" altLang="en-US" dirty="0" err="1"/>
              <a:t>O</a:t>
            </a:r>
            <a:r>
              <a:rPr lang="en-US" altLang="en-US" baseline="-25000" dirty="0"/>
              <a:t>?</a:t>
            </a:r>
            <a:r>
              <a:rPr lang="en-US" altLang="en-US" dirty="0" smtClean="0"/>
              <a:t>).  </a:t>
            </a:r>
            <a:r>
              <a:rPr lang="en-US" altLang="en-US" dirty="0" smtClean="0"/>
              <a:t>What is the empirical formula?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1.755 of </a:t>
            </a:r>
            <a:r>
              <a:rPr lang="en-US" altLang="en-US" dirty="0" err="1"/>
              <a:t>Ra</a:t>
            </a:r>
            <a:r>
              <a:rPr lang="en-US" altLang="en-US" baseline="-25000" dirty="0" err="1"/>
              <a:t>?</a:t>
            </a:r>
            <a:r>
              <a:rPr lang="en-US" altLang="en-US" dirty="0" err="1"/>
              <a:t>O</a:t>
            </a:r>
            <a:r>
              <a:rPr lang="en-US" altLang="en-US" baseline="-25000" dirty="0"/>
              <a:t>?</a:t>
            </a:r>
            <a:r>
              <a:rPr lang="en-US" altLang="en-US" dirty="0" smtClean="0"/>
              <a:t> </a:t>
            </a:r>
            <a:r>
              <a:rPr lang="en-US" altLang="en-US" dirty="0" smtClean="0"/>
              <a:t>-1.640 g Ra = 0.115 g O.</a:t>
            </a:r>
          </a:p>
        </p:txBody>
      </p:sp>
    </p:spTree>
    <p:extLst>
      <p:ext uri="{BB962C8B-B14F-4D97-AF65-F5344CB8AC3E}">
        <p14:creationId xmlns:p14="http://schemas.microsoft.com/office/powerpoint/2010/main" val="111073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Empirical Formulas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10699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molar mass of radium is 226.03 g/mol and the molar mass of oxygen is 16.00 g/mol.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2655888" y="2303465"/>
            <a:ext cx="6869112" cy="1935163"/>
            <a:chOff x="910" y="1451"/>
            <a:chExt cx="3945" cy="1219"/>
          </a:xfrm>
        </p:grpSpPr>
        <p:grpSp>
          <p:nvGrpSpPr>
            <p:cNvPr id="37894" name="Group 5"/>
            <p:cNvGrpSpPr>
              <a:grpSpLocks/>
            </p:cNvGrpSpPr>
            <p:nvPr/>
          </p:nvGrpSpPr>
          <p:grpSpPr bwMode="auto">
            <a:xfrm>
              <a:off x="2141" y="1451"/>
              <a:ext cx="1046" cy="612"/>
              <a:chOff x="1882" y="1451"/>
              <a:chExt cx="1046" cy="612"/>
            </a:xfrm>
          </p:grpSpPr>
          <p:sp>
            <p:nvSpPr>
              <p:cNvPr id="37908" name="Text Box 6"/>
              <p:cNvSpPr txBox="1">
                <a:spLocks noChangeArrowheads="1"/>
              </p:cNvSpPr>
              <p:nvPr/>
            </p:nvSpPr>
            <p:spPr bwMode="auto">
              <a:xfrm>
                <a:off x="2006" y="1451"/>
                <a:ext cx="784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 mol Ra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7909" name="Text Box 7"/>
              <p:cNvSpPr txBox="1">
                <a:spLocks noChangeArrowheads="1"/>
              </p:cNvSpPr>
              <p:nvPr/>
            </p:nvSpPr>
            <p:spPr bwMode="auto">
              <a:xfrm>
                <a:off x="1882" y="1753"/>
                <a:ext cx="1011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226.03 g Ra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7910" name="Line 8"/>
              <p:cNvSpPr>
                <a:spLocks noChangeShapeType="1"/>
              </p:cNvSpPr>
              <p:nvPr/>
            </p:nvSpPr>
            <p:spPr bwMode="auto">
              <a:xfrm>
                <a:off x="1966" y="1760"/>
                <a:ext cx="95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911" name="Line 9"/>
              <p:cNvSpPr>
                <a:spLocks noChangeShapeType="1"/>
              </p:cNvSpPr>
              <p:nvPr/>
            </p:nvSpPr>
            <p:spPr bwMode="auto">
              <a:xfrm>
                <a:off x="2526" y="1823"/>
                <a:ext cx="402" cy="165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7895" name="Group 10"/>
            <p:cNvGrpSpPr>
              <a:grpSpLocks/>
            </p:cNvGrpSpPr>
            <p:nvPr/>
          </p:nvGrpSpPr>
          <p:grpSpPr bwMode="auto">
            <a:xfrm>
              <a:off x="910" y="1602"/>
              <a:ext cx="1244" cy="310"/>
              <a:chOff x="651" y="1602"/>
              <a:chExt cx="1244" cy="310"/>
            </a:xfrm>
          </p:grpSpPr>
          <p:sp>
            <p:nvSpPr>
              <p:cNvPr id="37906" name="Text Box 11"/>
              <p:cNvSpPr txBox="1">
                <a:spLocks noChangeArrowheads="1"/>
              </p:cNvSpPr>
              <p:nvPr/>
            </p:nvSpPr>
            <p:spPr bwMode="auto">
              <a:xfrm>
                <a:off x="651" y="1602"/>
                <a:ext cx="1244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1.640 g Ra ×</a:t>
                </a:r>
              </a:p>
            </p:txBody>
          </p:sp>
          <p:sp>
            <p:nvSpPr>
              <p:cNvPr id="37907" name="Line 12"/>
              <p:cNvSpPr>
                <a:spLocks noChangeShapeType="1"/>
              </p:cNvSpPr>
              <p:nvPr/>
            </p:nvSpPr>
            <p:spPr bwMode="auto">
              <a:xfrm>
                <a:off x="1258" y="1668"/>
                <a:ext cx="399" cy="19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7896" name="Text Box 13"/>
            <p:cNvSpPr txBox="1">
              <a:spLocks noChangeArrowheads="1"/>
            </p:cNvSpPr>
            <p:nvPr/>
          </p:nvSpPr>
          <p:spPr bwMode="auto">
            <a:xfrm>
              <a:off x="3185" y="1602"/>
              <a:ext cx="167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600">
                  <a:latin typeface="+mn-lt"/>
                </a:rPr>
                <a:t>= 0.00726 mol Ra</a:t>
              </a:r>
            </a:p>
          </p:txBody>
        </p:sp>
        <p:grpSp>
          <p:nvGrpSpPr>
            <p:cNvPr id="37897" name="Group 14"/>
            <p:cNvGrpSpPr>
              <a:grpSpLocks/>
            </p:cNvGrpSpPr>
            <p:nvPr/>
          </p:nvGrpSpPr>
          <p:grpSpPr bwMode="auto">
            <a:xfrm>
              <a:off x="2153" y="2058"/>
              <a:ext cx="938" cy="612"/>
              <a:chOff x="1807" y="1535"/>
              <a:chExt cx="938" cy="612"/>
            </a:xfrm>
          </p:grpSpPr>
          <p:sp>
            <p:nvSpPr>
              <p:cNvPr id="37902" name="Text Box 15"/>
              <p:cNvSpPr txBox="1">
                <a:spLocks noChangeArrowheads="1"/>
              </p:cNvSpPr>
              <p:nvPr/>
            </p:nvSpPr>
            <p:spPr bwMode="auto">
              <a:xfrm>
                <a:off x="1879" y="1535"/>
                <a:ext cx="71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 mol O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7903" name="Text Box 16"/>
              <p:cNvSpPr txBox="1">
                <a:spLocks noChangeArrowheads="1"/>
              </p:cNvSpPr>
              <p:nvPr/>
            </p:nvSpPr>
            <p:spPr bwMode="auto">
              <a:xfrm>
                <a:off x="1807" y="1837"/>
                <a:ext cx="84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16.00 g O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7904" name="Line 17"/>
              <p:cNvSpPr>
                <a:spLocks noChangeShapeType="1"/>
              </p:cNvSpPr>
              <p:nvPr/>
            </p:nvSpPr>
            <p:spPr bwMode="auto">
              <a:xfrm flipV="1">
                <a:off x="1879" y="1837"/>
                <a:ext cx="86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905" name="Line 18"/>
              <p:cNvSpPr>
                <a:spLocks noChangeShapeType="1"/>
              </p:cNvSpPr>
              <p:nvPr/>
            </p:nvSpPr>
            <p:spPr bwMode="auto">
              <a:xfrm>
                <a:off x="2340" y="1915"/>
                <a:ext cx="402" cy="165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7898" name="Group 19"/>
            <p:cNvGrpSpPr>
              <a:grpSpLocks/>
            </p:cNvGrpSpPr>
            <p:nvPr/>
          </p:nvGrpSpPr>
          <p:grpSpPr bwMode="auto">
            <a:xfrm>
              <a:off x="981" y="2209"/>
              <a:ext cx="1185" cy="310"/>
              <a:chOff x="635" y="1694"/>
              <a:chExt cx="1185" cy="310"/>
            </a:xfrm>
          </p:grpSpPr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635" y="1694"/>
                <a:ext cx="118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0.115 g O ×</a:t>
                </a:r>
              </a:p>
            </p:txBody>
          </p:sp>
          <p:sp>
            <p:nvSpPr>
              <p:cNvPr id="37901" name="Line 21"/>
              <p:cNvSpPr>
                <a:spLocks noChangeShapeType="1"/>
              </p:cNvSpPr>
              <p:nvPr/>
            </p:nvSpPr>
            <p:spPr bwMode="auto">
              <a:xfrm>
                <a:off x="1183" y="1760"/>
                <a:ext cx="401" cy="19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7899" name="Text Box 22"/>
            <p:cNvSpPr txBox="1">
              <a:spLocks noChangeArrowheads="1"/>
            </p:cNvSpPr>
            <p:nvPr/>
          </p:nvSpPr>
          <p:spPr bwMode="auto">
            <a:xfrm>
              <a:off x="3197" y="2209"/>
              <a:ext cx="158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600" dirty="0">
                  <a:latin typeface="+mn-lt"/>
                </a:rPr>
                <a:t>= 0.00719 </a:t>
              </a:r>
              <a:r>
                <a:rPr lang="en-US" altLang="en-US" sz="2600" dirty="0" err="1">
                  <a:latin typeface="+mn-lt"/>
                </a:rPr>
                <a:t>mol</a:t>
              </a:r>
              <a:r>
                <a:rPr lang="en-US" altLang="en-US" sz="2600" dirty="0">
                  <a:latin typeface="+mn-lt"/>
                </a:rPr>
                <a:t> O</a:t>
              </a:r>
            </a:p>
          </p:txBody>
        </p:sp>
      </p:grp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689100" y="4319588"/>
            <a:ext cx="87757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latin typeface="+mn-lt"/>
              </a:rPr>
              <a:t>Ra</a:t>
            </a:r>
            <a:r>
              <a:rPr lang="en-US" altLang="en-US" baseline="-25000" dirty="0">
                <a:latin typeface="+mn-lt"/>
              </a:rPr>
              <a:t>0.00726</a:t>
            </a:r>
            <a:r>
              <a:rPr lang="en-US" altLang="en-US" dirty="0">
                <a:latin typeface="+mn-lt"/>
              </a:rPr>
              <a:t>O</a:t>
            </a:r>
            <a:r>
              <a:rPr lang="en-US" altLang="en-US" baseline="-25000" dirty="0">
                <a:latin typeface="+mn-lt"/>
              </a:rPr>
              <a:t>0.00719</a:t>
            </a:r>
            <a:r>
              <a:rPr lang="en-US" altLang="en-US" dirty="0">
                <a:latin typeface="+mn-lt"/>
              </a:rPr>
              <a:t>.  Simplify the mole ratio by dividing by the smallest number.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latin typeface="+mn-lt"/>
              </a:rPr>
              <a:t>Ra</a:t>
            </a:r>
            <a:r>
              <a:rPr lang="en-US" altLang="en-US" baseline="-25000" dirty="0">
                <a:latin typeface="+mn-lt"/>
              </a:rPr>
              <a:t>1.01</a:t>
            </a:r>
            <a:r>
              <a:rPr lang="en-US" altLang="en-US" dirty="0">
                <a:latin typeface="+mn-lt"/>
              </a:rPr>
              <a:t>O</a:t>
            </a:r>
            <a:r>
              <a:rPr lang="en-US" altLang="en-US" baseline="-25000" dirty="0">
                <a:latin typeface="+mn-lt"/>
              </a:rPr>
              <a:t>1.00</a:t>
            </a:r>
            <a:r>
              <a:rPr lang="en-US" altLang="en-US" dirty="0">
                <a:latin typeface="+mn-lt"/>
              </a:rPr>
              <a:t> = </a:t>
            </a:r>
            <a:r>
              <a:rPr lang="en-US" altLang="en-US" dirty="0" err="1">
                <a:latin typeface="+mn-lt"/>
              </a:rPr>
              <a:t>RaO</a:t>
            </a:r>
            <a:r>
              <a:rPr lang="en-US" altLang="en-US" dirty="0">
                <a:latin typeface="+mn-lt"/>
              </a:rPr>
              <a:t> is the empirical formula.</a:t>
            </a:r>
          </a:p>
        </p:txBody>
      </p:sp>
    </p:spTree>
    <p:extLst>
      <p:ext uri="{BB962C8B-B14F-4D97-AF65-F5344CB8AC3E}">
        <p14:creationId xmlns:p14="http://schemas.microsoft.com/office/powerpoint/2010/main" val="22296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9"/>
            <a:ext cx="8229600" cy="1292225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latin typeface="+mn-lt"/>
              </a:rPr>
              <a:t>Empirical Formulas from </a:t>
            </a:r>
            <a:br>
              <a:rPr lang="en-US" altLang="en-US" sz="4000" b="1" dirty="0">
                <a:latin typeface="+mn-lt"/>
              </a:rPr>
            </a:br>
            <a:r>
              <a:rPr lang="en-US" altLang="en-US" sz="4000" b="1" dirty="0">
                <a:latin typeface="+mn-lt"/>
              </a:rPr>
              <a:t>Percent Composition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677989"/>
            <a:ext cx="8775700" cy="440848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U</a:t>
            </a:r>
            <a:r>
              <a:rPr lang="en-US" altLang="en-US" dirty="0" smtClean="0"/>
              <a:t>se percent composition data to calculate empirical formulas.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Assume that you have 100 grams of sample.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Benzene is 92.2% carbon and 7.83% hydrogen, what is the empirical formula.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If we assume 100 grams of sample, we have    92.2 g carbon and 7.83 g hydrogen.</a:t>
            </a:r>
          </a:p>
        </p:txBody>
      </p:sp>
    </p:spTree>
    <p:extLst>
      <p:ext uri="{BB962C8B-B14F-4D97-AF65-F5344CB8AC3E}">
        <p14:creationId xmlns:p14="http://schemas.microsoft.com/office/powerpoint/2010/main" val="425817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1138"/>
            <a:ext cx="8229600" cy="1212850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latin typeface="+mn-lt"/>
              </a:rPr>
              <a:t>Empirical Formulas from </a:t>
            </a:r>
            <a:br>
              <a:rPr lang="en-US" altLang="en-US" sz="4000" b="1" dirty="0">
                <a:latin typeface="+mn-lt"/>
              </a:rPr>
            </a:br>
            <a:r>
              <a:rPr lang="en-US" altLang="en-US" sz="4000" b="1" dirty="0">
                <a:latin typeface="+mn-lt"/>
              </a:rPr>
              <a:t>Percent Composition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638301"/>
            <a:ext cx="8775700" cy="671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Calculate the moles of each element: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951164" y="2255839"/>
            <a:ext cx="5583237" cy="971550"/>
            <a:chOff x="949" y="1530"/>
            <a:chExt cx="3285" cy="612"/>
          </a:xfrm>
        </p:grpSpPr>
        <p:grpSp>
          <p:nvGrpSpPr>
            <p:cNvPr id="39965" name="Group 5"/>
            <p:cNvGrpSpPr>
              <a:grpSpLocks/>
            </p:cNvGrpSpPr>
            <p:nvPr/>
          </p:nvGrpSpPr>
          <p:grpSpPr bwMode="auto">
            <a:xfrm>
              <a:off x="949" y="1530"/>
              <a:ext cx="3285" cy="612"/>
              <a:chOff x="853" y="1434"/>
              <a:chExt cx="3285" cy="612"/>
            </a:xfrm>
          </p:grpSpPr>
          <p:grpSp>
            <p:nvGrpSpPr>
              <p:cNvPr id="39968" name="Group 6"/>
              <p:cNvGrpSpPr>
                <a:grpSpLocks/>
              </p:cNvGrpSpPr>
              <p:nvPr/>
            </p:nvGrpSpPr>
            <p:grpSpPr bwMode="auto">
              <a:xfrm>
                <a:off x="1916" y="1434"/>
                <a:ext cx="958" cy="612"/>
                <a:chOff x="2092" y="1426"/>
                <a:chExt cx="958" cy="612"/>
              </a:xfrm>
            </p:grpSpPr>
            <p:sp>
              <p:nvSpPr>
                <p:cNvPr id="399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77" y="1426"/>
                  <a:ext cx="707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600">
                      <a:latin typeface="+mn-lt"/>
                    </a:rPr>
                    <a:t>1 mol C</a:t>
                  </a:r>
                  <a:endParaRPr lang="en-US" altLang="en-US" sz="2600" baseline="-25000">
                    <a:latin typeface="+mn-lt"/>
                  </a:endParaRPr>
                </a:p>
              </p:txBody>
            </p:sp>
            <p:sp>
              <p:nvSpPr>
                <p:cNvPr id="399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05" y="1728"/>
                  <a:ext cx="841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600">
                      <a:latin typeface="+mn-lt"/>
                    </a:rPr>
                    <a:t>12.01 g C</a:t>
                  </a:r>
                  <a:endParaRPr lang="en-US" altLang="en-US" sz="2600" baseline="-25000">
                    <a:latin typeface="+mn-lt"/>
                  </a:endParaRPr>
                </a:p>
              </p:txBody>
            </p:sp>
            <p:sp>
              <p:nvSpPr>
                <p:cNvPr id="39973" name="Line 9"/>
                <p:cNvSpPr>
                  <a:spLocks noChangeShapeType="1"/>
                </p:cNvSpPr>
                <p:nvPr/>
              </p:nvSpPr>
              <p:spPr bwMode="auto">
                <a:xfrm>
                  <a:off x="2092" y="1735"/>
                  <a:ext cx="958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969" name="Text Box 10"/>
              <p:cNvSpPr txBox="1">
                <a:spLocks noChangeArrowheads="1"/>
              </p:cNvSpPr>
              <p:nvPr/>
            </p:nvSpPr>
            <p:spPr bwMode="auto">
              <a:xfrm>
                <a:off x="853" y="1585"/>
                <a:ext cx="1044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 dirty="0">
                    <a:latin typeface="+mn-lt"/>
                  </a:rPr>
                  <a:t>92.2 g C ×</a:t>
                </a:r>
              </a:p>
            </p:txBody>
          </p:sp>
          <p:sp>
            <p:nvSpPr>
              <p:cNvPr id="39970" name="Text Box 11"/>
              <p:cNvSpPr txBox="1">
                <a:spLocks noChangeArrowheads="1"/>
              </p:cNvSpPr>
              <p:nvPr/>
            </p:nvSpPr>
            <p:spPr bwMode="auto">
              <a:xfrm>
                <a:off x="2893" y="1585"/>
                <a:ext cx="124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= 7.68 mol C</a:t>
                </a:r>
              </a:p>
            </p:txBody>
          </p:sp>
        </p:grpSp>
        <p:sp>
          <p:nvSpPr>
            <p:cNvPr id="39966" name="Line 12"/>
            <p:cNvSpPr>
              <a:spLocks noChangeShapeType="1"/>
            </p:cNvSpPr>
            <p:nvPr/>
          </p:nvSpPr>
          <p:spPr bwMode="auto">
            <a:xfrm flipV="1">
              <a:off x="1419" y="1776"/>
              <a:ext cx="351" cy="16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67" name="Line 13"/>
            <p:cNvSpPr>
              <a:spLocks noChangeShapeType="1"/>
            </p:cNvSpPr>
            <p:nvPr/>
          </p:nvSpPr>
          <p:spPr bwMode="auto">
            <a:xfrm flipV="1">
              <a:off x="2575" y="1905"/>
              <a:ext cx="351" cy="16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9941" name="Group 14"/>
          <p:cNvGrpSpPr>
            <a:grpSpLocks/>
          </p:cNvGrpSpPr>
          <p:nvPr/>
        </p:nvGrpSpPr>
        <p:grpSpPr bwMode="auto">
          <a:xfrm>
            <a:off x="2938464" y="3243264"/>
            <a:ext cx="5595937" cy="971550"/>
            <a:chOff x="937" y="2094"/>
            <a:chExt cx="3285" cy="612"/>
          </a:xfrm>
        </p:grpSpPr>
        <p:grpSp>
          <p:nvGrpSpPr>
            <p:cNvPr id="39957" name="Group 15"/>
            <p:cNvGrpSpPr>
              <a:grpSpLocks/>
            </p:cNvGrpSpPr>
            <p:nvPr/>
          </p:nvGrpSpPr>
          <p:grpSpPr bwMode="auto">
            <a:xfrm>
              <a:off x="2000" y="2094"/>
              <a:ext cx="958" cy="612"/>
              <a:chOff x="2000" y="2094"/>
              <a:chExt cx="958" cy="612"/>
            </a:xfrm>
          </p:grpSpPr>
          <p:sp>
            <p:nvSpPr>
              <p:cNvPr id="39962" name="Text Box 16"/>
              <p:cNvSpPr txBox="1">
                <a:spLocks noChangeArrowheads="1"/>
              </p:cNvSpPr>
              <p:nvPr/>
            </p:nvSpPr>
            <p:spPr bwMode="auto">
              <a:xfrm>
                <a:off x="2080" y="2094"/>
                <a:ext cx="723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 mol H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9963" name="Text Box 17"/>
              <p:cNvSpPr txBox="1">
                <a:spLocks noChangeArrowheads="1"/>
              </p:cNvSpPr>
              <p:nvPr/>
            </p:nvSpPr>
            <p:spPr bwMode="auto">
              <a:xfrm>
                <a:off x="2060" y="2396"/>
                <a:ext cx="758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600">
                    <a:latin typeface="+mn-lt"/>
                  </a:rPr>
                  <a:t>1.01 g H</a:t>
                </a:r>
                <a:endParaRPr lang="en-US" altLang="en-US" sz="2600" baseline="-25000">
                  <a:latin typeface="+mn-lt"/>
                </a:endParaRPr>
              </a:p>
            </p:txBody>
          </p:sp>
          <p:sp>
            <p:nvSpPr>
              <p:cNvPr id="39964" name="Line 18"/>
              <p:cNvSpPr>
                <a:spLocks noChangeShapeType="1"/>
              </p:cNvSpPr>
              <p:nvPr/>
            </p:nvSpPr>
            <p:spPr bwMode="auto">
              <a:xfrm>
                <a:off x="2000" y="2403"/>
                <a:ext cx="95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9958" name="Text Box 19"/>
            <p:cNvSpPr txBox="1">
              <a:spLocks noChangeArrowheads="1"/>
            </p:cNvSpPr>
            <p:nvPr/>
          </p:nvSpPr>
          <p:spPr bwMode="auto">
            <a:xfrm>
              <a:off x="937" y="2245"/>
              <a:ext cx="104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600" dirty="0">
                  <a:latin typeface="+mn-lt"/>
                </a:rPr>
                <a:t>7.83 g H ×</a:t>
              </a:r>
            </a:p>
          </p:txBody>
        </p:sp>
        <p:sp>
          <p:nvSpPr>
            <p:cNvPr id="39959" name="Text Box 20"/>
            <p:cNvSpPr txBox="1">
              <a:spLocks noChangeArrowheads="1"/>
            </p:cNvSpPr>
            <p:nvPr/>
          </p:nvSpPr>
          <p:spPr bwMode="auto">
            <a:xfrm>
              <a:off x="2977" y="2245"/>
              <a:ext cx="124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600" dirty="0">
                  <a:latin typeface="+mn-lt"/>
                </a:rPr>
                <a:t>= 7.75 </a:t>
              </a:r>
              <a:r>
                <a:rPr lang="en-US" altLang="en-US" sz="2600" dirty="0" err="1">
                  <a:latin typeface="+mn-lt"/>
                </a:rPr>
                <a:t>mol</a:t>
              </a:r>
              <a:r>
                <a:rPr lang="en-US" altLang="en-US" sz="2600" dirty="0">
                  <a:latin typeface="+mn-lt"/>
                </a:rPr>
                <a:t> H</a:t>
              </a:r>
            </a:p>
          </p:txBody>
        </p:sp>
        <p:sp>
          <p:nvSpPr>
            <p:cNvPr id="39960" name="Line 21"/>
            <p:cNvSpPr>
              <a:spLocks noChangeShapeType="1"/>
            </p:cNvSpPr>
            <p:nvPr/>
          </p:nvSpPr>
          <p:spPr bwMode="auto">
            <a:xfrm flipV="1">
              <a:off x="1382" y="2331"/>
              <a:ext cx="349" cy="16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61" name="Line 22"/>
            <p:cNvSpPr>
              <a:spLocks noChangeShapeType="1"/>
            </p:cNvSpPr>
            <p:nvPr/>
          </p:nvSpPr>
          <p:spPr bwMode="auto">
            <a:xfrm flipV="1">
              <a:off x="2516" y="2482"/>
              <a:ext cx="351" cy="16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892300" y="4202114"/>
            <a:ext cx="87757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>
                <a:latin typeface="+mn-lt"/>
              </a:rPr>
              <a:t>The ratio of elements in benzene is C</a:t>
            </a:r>
            <a:r>
              <a:rPr lang="en-US" altLang="en-US" baseline="-25000">
                <a:latin typeface="+mn-lt"/>
              </a:rPr>
              <a:t>7.68</a:t>
            </a:r>
            <a:r>
              <a:rPr lang="en-US" altLang="en-US">
                <a:latin typeface="+mn-lt"/>
              </a:rPr>
              <a:t>H</a:t>
            </a:r>
            <a:r>
              <a:rPr lang="en-US" altLang="en-US" baseline="-25000">
                <a:latin typeface="+mn-lt"/>
              </a:rPr>
              <a:t>7.75</a:t>
            </a:r>
            <a:r>
              <a:rPr lang="en-US" altLang="en-US">
                <a:latin typeface="+mn-lt"/>
              </a:rPr>
              <a:t>. Divide by the smallest number to get the formula.</a:t>
            </a:r>
          </a:p>
        </p:txBody>
      </p: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3216275" y="5335589"/>
            <a:ext cx="5653088" cy="746125"/>
            <a:chOff x="640" y="3420"/>
            <a:chExt cx="3561" cy="470"/>
          </a:xfrm>
        </p:grpSpPr>
        <p:grpSp>
          <p:nvGrpSpPr>
            <p:cNvPr id="39944" name="Group 25"/>
            <p:cNvGrpSpPr>
              <a:grpSpLocks/>
            </p:cNvGrpSpPr>
            <p:nvPr/>
          </p:nvGrpSpPr>
          <p:grpSpPr bwMode="auto">
            <a:xfrm>
              <a:off x="640" y="3420"/>
              <a:ext cx="601" cy="470"/>
              <a:chOff x="740" y="3405"/>
              <a:chExt cx="601" cy="470"/>
            </a:xfrm>
          </p:grpSpPr>
          <p:grpSp>
            <p:nvGrpSpPr>
              <p:cNvPr id="39952" name="Group 26"/>
              <p:cNvGrpSpPr>
                <a:grpSpLocks/>
              </p:cNvGrpSpPr>
              <p:nvPr/>
            </p:nvGrpSpPr>
            <p:grpSpPr bwMode="auto">
              <a:xfrm>
                <a:off x="938" y="3405"/>
                <a:ext cx="403" cy="470"/>
                <a:chOff x="1831" y="3380"/>
                <a:chExt cx="403" cy="470"/>
              </a:xfrm>
            </p:grpSpPr>
            <p:sp>
              <p:nvSpPr>
                <p:cNvPr id="3995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32" y="3380"/>
                  <a:ext cx="40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000">
                      <a:latin typeface="+mn-lt"/>
                    </a:rPr>
                    <a:t>7.68</a:t>
                  </a:r>
                </a:p>
              </p:txBody>
            </p:sp>
            <p:sp>
              <p:nvSpPr>
                <p:cNvPr id="3995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31" y="3598"/>
                  <a:ext cx="40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000">
                      <a:latin typeface="+mn-lt"/>
                    </a:rPr>
                    <a:t>7.68</a:t>
                  </a:r>
                </a:p>
              </p:txBody>
            </p:sp>
            <p:sp>
              <p:nvSpPr>
                <p:cNvPr id="39956" name="Line 29"/>
                <p:cNvSpPr>
                  <a:spLocks noChangeShapeType="1"/>
                </p:cNvSpPr>
                <p:nvPr/>
              </p:nvSpPr>
              <p:spPr bwMode="auto">
                <a:xfrm>
                  <a:off x="1876" y="3617"/>
                  <a:ext cx="306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953" name="Text Box 30"/>
              <p:cNvSpPr txBox="1">
                <a:spLocks noChangeArrowheads="1"/>
              </p:cNvSpPr>
              <p:nvPr/>
            </p:nvSpPr>
            <p:spPr bwMode="auto">
              <a:xfrm>
                <a:off x="740" y="3484"/>
                <a:ext cx="26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C</a:t>
                </a:r>
              </a:p>
            </p:txBody>
          </p:sp>
        </p:grpSp>
        <p:sp>
          <p:nvSpPr>
            <p:cNvPr id="39945" name="Text Box 31"/>
            <p:cNvSpPr txBox="1">
              <a:spLocks noChangeArrowheads="1"/>
            </p:cNvSpPr>
            <p:nvPr/>
          </p:nvSpPr>
          <p:spPr bwMode="auto">
            <a:xfrm>
              <a:off x="1879" y="3472"/>
              <a:ext cx="23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>
                  <a:latin typeface="+mn-lt"/>
                </a:rPr>
                <a:t>= C</a:t>
              </a:r>
              <a:r>
                <a:rPr lang="en-US" altLang="en-US" baseline="-25000">
                  <a:latin typeface="+mn-lt"/>
                </a:rPr>
                <a:t>1.00</a:t>
              </a:r>
              <a:r>
                <a:rPr lang="en-US" altLang="en-US">
                  <a:latin typeface="+mn-lt"/>
                </a:rPr>
                <a:t>H</a:t>
              </a:r>
              <a:r>
                <a:rPr lang="en-US" altLang="en-US" baseline="-25000">
                  <a:latin typeface="+mn-lt"/>
                </a:rPr>
                <a:t>1.01</a:t>
              </a:r>
              <a:r>
                <a:rPr lang="en-US" altLang="en-US">
                  <a:latin typeface="+mn-lt"/>
                </a:rPr>
                <a:t> = CH</a:t>
              </a:r>
            </a:p>
          </p:txBody>
        </p:sp>
        <p:grpSp>
          <p:nvGrpSpPr>
            <p:cNvPr id="39946" name="Group 32"/>
            <p:cNvGrpSpPr>
              <a:grpSpLocks/>
            </p:cNvGrpSpPr>
            <p:nvPr/>
          </p:nvGrpSpPr>
          <p:grpSpPr bwMode="auto">
            <a:xfrm>
              <a:off x="1201" y="3420"/>
              <a:ext cx="601" cy="470"/>
              <a:chOff x="740" y="3405"/>
              <a:chExt cx="601" cy="470"/>
            </a:xfrm>
          </p:grpSpPr>
          <p:grpSp>
            <p:nvGrpSpPr>
              <p:cNvPr id="39947" name="Group 33"/>
              <p:cNvGrpSpPr>
                <a:grpSpLocks/>
              </p:cNvGrpSpPr>
              <p:nvPr/>
            </p:nvGrpSpPr>
            <p:grpSpPr bwMode="auto">
              <a:xfrm>
                <a:off x="938" y="3405"/>
                <a:ext cx="403" cy="470"/>
                <a:chOff x="1831" y="3380"/>
                <a:chExt cx="403" cy="470"/>
              </a:xfrm>
            </p:grpSpPr>
            <p:sp>
              <p:nvSpPr>
                <p:cNvPr id="3994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832" y="3380"/>
                  <a:ext cx="40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000">
                      <a:latin typeface="+mn-lt"/>
                    </a:rPr>
                    <a:t>7.75</a:t>
                  </a:r>
                </a:p>
              </p:txBody>
            </p:sp>
            <p:sp>
              <p:nvSpPr>
                <p:cNvPr id="3995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31" y="3598"/>
                  <a:ext cx="40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000">
                      <a:latin typeface="+mn-lt"/>
                    </a:rPr>
                    <a:t>7.68</a:t>
                  </a:r>
                </a:p>
              </p:txBody>
            </p:sp>
            <p:sp>
              <p:nvSpPr>
                <p:cNvPr id="39951" name="Line 36"/>
                <p:cNvSpPr>
                  <a:spLocks noChangeShapeType="1"/>
                </p:cNvSpPr>
                <p:nvPr/>
              </p:nvSpPr>
              <p:spPr bwMode="auto">
                <a:xfrm>
                  <a:off x="1876" y="3617"/>
                  <a:ext cx="306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948" name="Text Box 37"/>
              <p:cNvSpPr txBox="1">
                <a:spLocks noChangeArrowheads="1"/>
              </p:cNvSpPr>
              <p:nvPr/>
            </p:nvSpPr>
            <p:spPr bwMode="auto">
              <a:xfrm>
                <a:off x="740" y="3484"/>
                <a:ext cx="26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675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rgbClr val="004CBC"/>
                </a:solidFill>
                <a:latin typeface="+mn-lt"/>
              </a:rPr>
              <a:t>Molecular Formulas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25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empirical formula for benzene is CH.  This represents the ratio of C to H atoms of benzene.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actual </a:t>
            </a:r>
            <a:r>
              <a:rPr lang="en-US" altLang="en-US" b="1" i="1" u="sng" smtClean="0"/>
              <a:t>molecular formula</a:t>
            </a:r>
            <a:r>
              <a:rPr lang="en-US" altLang="en-US" smtClean="0"/>
              <a:t> is some multiple of the empirical formula, (CH)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Benzene has a molar mass of 78 g/mol.  Find </a:t>
            </a:r>
            <a:r>
              <a:rPr lang="en-US" altLang="en-US" i="1" smtClean="0"/>
              <a:t>n</a:t>
            </a:r>
            <a:r>
              <a:rPr lang="en-US" altLang="en-US" smtClean="0"/>
              <a:t> to find the molecular formula.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344738" y="5299076"/>
            <a:ext cx="3346450" cy="1101725"/>
            <a:chOff x="517" y="2985"/>
            <a:chExt cx="2108" cy="694"/>
          </a:xfrm>
        </p:grpSpPr>
        <p:sp>
          <p:nvSpPr>
            <p:cNvPr id="40966" name="Rectangle 5"/>
            <p:cNvSpPr>
              <a:spLocks noChangeArrowheads="1"/>
            </p:cNvSpPr>
            <p:nvPr/>
          </p:nvSpPr>
          <p:spPr bwMode="auto">
            <a:xfrm>
              <a:off x="1207" y="314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>
                  <a:latin typeface="+mn-lt"/>
                </a:rPr>
                <a:t>=</a:t>
              </a:r>
            </a:p>
          </p:txBody>
        </p:sp>
        <p:grpSp>
          <p:nvGrpSpPr>
            <p:cNvPr id="40967" name="Group 6"/>
            <p:cNvGrpSpPr>
              <a:grpSpLocks/>
            </p:cNvGrpSpPr>
            <p:nvPr/>
          </p:nvGrpSpPr>
          <p:grpSpPr bwMode="auto">
            <a:xfrm>
              <a:off x="517" y="2985"/>
              <a:ext cx="663" cy="694"/>
              <a:chOff x="2195" y="2821"/>
              <a:chExt cx="663" cy="694"/>
            </a:xfrm>
          </p:grpSpPr>
          <p:sp>
            <p:nvSpPr>
              <p:cNvPr id="40972" name="Text Box 7"/>
              <p:cNvSpPr txBox="1">
                <a:spLocks noChangeArrowheads="1"/>
              </p:cNvSpPr>
              <p:nvPr/>
            </p:nvSpPr>
            <p:spPr bwMode="auto">
              <a:xfrm>
                <a:off x="2317" y="3147"/>
                <a:ext cx="4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CH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40973" name="Text Box 8"/>
              <p:cNvSpPr txBox="1">
                <a:spLocks noChangeArrowheads="1"/>
              </p:cNvSpPr>
              <p:nvPr/>
            </p:nvSpPr>
            <p:spPr bwMode="auto">
              <a:xfrm>
                <a:off x="2195" y="2821"/>
                <a:ext cx="663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(CH)</a:t>
                </a:r>
                <a:r>
                  <a:rPr lang="en-US" altLang="en-US" i="1" baseline="-25000" dirty="0">
                    <a:latin typeface="+mn-lt"/>
                  </a:rPr>
                  <a:t>n</a:t>
                </a:r>
              </a:p>
            </p:txBody>
          </p:sp>
          <p:sp>
            <p:nvSpPr>
              <p:cNvPr id="40974" name="Line 9"/>
              <p:cNvSpPr>
                <a:spLocks noChangeShapeType="1"/>
              </p:cNvSpPr>
              <p:nvPr/>
            </p:nvSpPr>
            <p:spPr bwMode="auto">
              <a:xfrm flipV="1">
                <a:off x="2238" y="3181"/>
                <a:ext cx="5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0968" name="Group 10"/>
            <p:cNvGrpSpPr>
              <a:grpSpLocks/>
            </p:cNvGrpSpPr>
            <p:nvPr/>
          </p:nvGrpSpPr>
          <p:grpSpPr bwMode="auto">
            <a:xfrm>
              <a:off x="1488" y="2986"/>
              <a:ext cx="1137" cy="693"/>
              <a:chOff x="3642" y="2822"/>
              <a:chExt cx="1137" cy="693"/>
            </a:xfrm>
          </p:grpSpPr>
          <p:sp>
            <p:nvSpPr>
              <p:cNvPr id="40969" name="Text Box 11"/>
              <p:cNvSpPr txBox="1">
                <a:spLocks noChangeArrowheads="1"/>
              </p:cNvSpPr>
              <p:nvPr/>
            </p:nvSpPr>
            <p:spPr bwMode="auto">
              <a:xfrm>
                <a:off x="3673" y="2822"/>
                <a:ext cx="110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78 g/</a:t>
                </a:r>
                <a:r>
                  <a:rPr lang="en-US" altLang="en-US" dirty="0" err="1">
                    <a:latin typeface="+mn-lt"/>
                  </a:rPr>
                  <a:t>mol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40970" name="Text Box 12"/>
              <p:cNvSpPr txBox="1">
                <a:spLocks noChangeArrowheads="1"/>
              </p:cNvSpPr>
              <p:nvPr/>
            </p:nvSpPr>
            <p:spPr bwMode="auto">
              <a:xfrm>
                <a:off x="3642" y="3147"/>
                <a:ext cx="113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13 g/mol </a:t>
                </a:r>
              </a:p>
            </p:txBody>
          </p:sp>
          <p:sp>
            <p:nvSpPr>
              <p:cNvPr id="40971" name="Line 13"/>
              <p:cNvSpPr>
                <a:spLocks noChangeShapeType="1"/>
              </p:cNvSpPr>
              <p:nvPr/>
            </p:nvSpPr>
            <p:spPr bwMode="auto">
              <a:xfrm>
                <a:off x="3648" y="3178"/>
                <a:ext cx="10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110288" y="5059363"/>
            <a:ext cx="41973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i="1" dirty="0">
                <a:latin typeface="+mn-lt"/>
              </a:rPr>
              <a:t>n</a:t>
            </a:r>
            <a:r>
              <a:rPr lang="en-US" altLang="en-US" dirty="0">
                <a:latin typeface="+mn-lt"/>
              </a:rPr>
              <a:t> = 6 and the molecular formula is C</a:t>
            </a:r>
            <a:r>
              <a:rPr lang="en-US" altLang="en-US" baseline="-25000" dirty="0">
                <a:latin typeface="+mn-lt"/>
              </a:rPr>
              <a:t>6</a:t>
            </a:r>
            <a:r>
              <a:rPr lang="en-US" altLang="en-US" dirty="0">
                <a:latin typeface="+mn-lt"/>
              </a:rPr>
              <a:t>H</a:t>
            </a:r>
            <a:r>
              <a:rPr lang="en-US" altLang="en-US" baseline="-25000" dirty="0">
                <a:latin typeface="+mn-lt"/>
              </a:rPr>
              <a:t>6</a:t>
            </a:r>
            <a:r>
              <a:rPr lang="en-US" altLang="en-US" dirty="0">
                <a:latin typeface="+mn-lt"/>
              </a:rPr>
              <a:t>.</a:t>
            </a:r>
            <a:endParaRPr lang="en-US" alt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340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Calculating Empirical Formulas</vt:lpstr>
      <vt:lpstr>Calculating Empirical Formulas</vt:lpstr>
      <vt:lpstr>Empirical Formulas from  Percent Composition</vt:lpstr>
      <vt:lpstr>Empirical Formulas from  Percent Composition</vt:lpstr>
      <vt:lpstr>Molecular Formulas</vt:lpstr>
    </vt:vector>
  </TitlesOfParts>
  <Company>Gahanna-Jefferson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Empirical Formulas</dc:title>
  <dc:creator>Rodrigo,Kapila</dc:creator>
  <cp:lastModifiedBy>Rodrigo,Kapila</cp:lastModifiedBy>
  <cp:revision>3</cp:revision>
  <dcterms:created xsi:type="dcterms:W3CDTF">2015-10-28T17:24:42Z</dcterms:created>
  <dcterms:modified xsi:type="dcterms:W3CDTF">2015-10-28T17:28:37Z</dcterms:modified>
</cp:coreProperties>
</file>